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9" r:id="rId3"/>
    <p:sldId id="261" r:id="rId4"/>
    <p:sldId id="260" r:id="rId5"/>
    <p:sldId id="266" r:id="rId6"/>
    <p:sldId id="262" r:id="rId7"/>
    <p:sldId id="263" r:id="rId8"/>
    <p:sldId id="265" r:id="rId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ADDA0D-18CF-4433-987D-CE9615E79449}" type="datetimeFigureOut">
              <a:rPr lang="bg-BG" smtClean="0"/>
              <a:t>16.2.2019 г.</a:t>
            </a:fld>
            <a:endParaRPr lang="bg-B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bg-B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BECCAC2-02EC-41AA-BEAA-56877F7A6722}" type="slidenum">
              <a:rPr lang="bg-BG" smtClean="0"/>
              <a:t>‹N›</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2BECCAC2-02EC-41AA-BEAA-56877F7A6722}" type="slidenum">
              <a:rPr lang="bg-BG" smtClean="0"/>
              <a:t>‹N›</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2BECCAC2-02EC-41AA-BEAA-56877F7A6722}" type="slidenum">
              <a:rPr lang="bg-BG" smtClean="0"/>
              <a:t>‹N›</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2BECCAC2-02EC-41AA-BEAA-56877F7A6722}" type="slidenum">
              <a:rPr lang="bg-BG" smtClean="0"/>
              <a:t>‹N›</a:t>
            </a:fld>
            <a:endParaRPr lang="bg-B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2BECCAC2-02EC-41AA-BEAA-56877F7A6722}" type="slidenum">
              <a:rPr lang="bg-BG" smtClean="0"/>
              <a:t>‹N›</a:t>
            </a:fld>
            <a:endParaRPr lang="bg-B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2BECCAC2-02EC-41AA-BEAA-56877F7A6722}" type="slidenum">
              <a:rPr lang="bg-BG" smtClean="0"/>
              <a:t>‹N›</a:t>
            </a:fld>
            <a:endParaRPr lang="bg-B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8" name="Footer Placeholder 7"/>
          <p:cNvSpPr>
            <a:spLocks noGrp="1"/>
          </p:cNvSpPr>
          <p:nvPr>
            <p:ph type="ftr" sz="quarter" idx="11"/>
          </p:nvPr>
        </p:nvSpPr>
        <p:spPr/>
        <p:txBody>
          <a:bodyPr/>
          <a:lstStyle>
            <a:extLst/>
          </a:lstStyle>
          <a:p>
            <a:endParaRPr lang="bg-BG"/>
          </a:p>
        </p:txBody>
      </p:sp>
      <p:sp>
        <p:nvSpPr>
          <p:cNvPr id="9" name="Slide Number Placeholder 8"/>
          <p:cNvSpPr>
            <a:spLocks noGrp="1"/>
          </p:cNvSpPr>
          <p:nvPr>
            <p:ph type="sldNum" sz="quarter" idx="12"/>
          </p:nvPr>
        </p:nvSpPr>
        <p:spPr/>
        <p:txBody>
          <a:bodyPr/>
          <a:lstStyle>
            <a:extLst/>
          </a:lstStyle>
          <a:p>
            <a:fld id="{2BECCAC2-02EC-41AA-BEAA-56877F7A6722}" type="slidenum">
              <a:rPr lang="bg-BG" smtClean="0"/>
              <a:t>‹N›</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4" name="Footer Placeholder 3"/>
          <p:cNvSpPr>
            <a:spLocks noGrp="1"/>
          </p:cNvSpPr>
          <p:nvPr>
            <p:ph type="ftr" sz="quarter" idx="11"/>
          </p:nvPr>
        </p:nvSpPr>
        <p:spPr/>
        <p:txBody>
          <a:bodyPr/>
          <a:lstStyle>
            <a:extLst/>
          </a:lstStyle>
          <a:p>
            <a:endParaRPr lang="bg-BG"/>
          </a:p>
        </p:txBody>
      </p:sp>
      <p:sp>
        <p:nvSpPr>
          <p:cNvPr id="5" name="Slide Number Placeholder 4"/>
          <p:cNvSpPr>
            <a:spLocks noGrp="1"/>
          </p:cNvSpPr>
          <p:nvPr>
            <p:ph type="sldNum" sz="quarter" idx="12"/>
          </p:nvPr>
        </p:nvSpPr>
        <p:spPr/>
        <p:txBody>
          <a:bodyPr/>
          <a:lstStyle>
            <a:extLst/>
          </a:lstStyle>
          <a:p>
            <a:fld id="{2BECCAC2-02EC-41AA-BEAA-56877F7A6722}" type="slidenum">
              <a:rPr lang="bg-BG" smtClean="0"/>
              <a:t>‹N›</a:t>
            </a:fld>
            <a:endParaRPr lang="bg-B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ADDA0D-18CF-4433-987D-CE9615E79449}" type="datetimeFigureOut">
              <a:rPr lang="bg-BG" smtClean="0"/>
              <a:t>16.2.2019 г.</a:t>
            </a:fld>
            <a:endParaRPr lang="bg-BG"/>
          </a:p>
        </p:txBody>
      </p:sp>
      <p:sp>
        <p:nvSpPr>
          <p:cNvPr id="3" name="Footer Placeholder 2"/>
          <p:cNvSpPr>
            <a:spLocks noGrp="1"/>
          </p:cNvSpPr>
          <p:nvPr>
            <p:ph type="ftr" sz="quarter" idx="11"/>
          </p:nvPr>
        </p:nvSpPr>
        <p:spPr/>
        <p:txBody>
          <a:bodyPr/>
          <a:lstStyle>
            <a:extLst/>
          </a:lstStyle>
          <a:p>
            <a:endParaRPr lang="bg-BG"/>
          </a:p>
        </p:txBody>
      </p:sp>
      <p:sp>
        <p:nvSpPr>
          <p:cNvPr id="4" name="Slide Number Placeholder 3"/>
          <p:cNvSpPr>
            <a:spLocks noGrp="1"/>
          </p:cNvSpPr>
          <p:nvPr>
            <p:ph type="sldNum" sz="quarter" idx="12"/>
          </p:nvPr>
        </p:nvSpPr>
        <p:spPr/>
        <p:txBody>
          <a:bodyPr/>
          <a:lstStyle>
            <a:extLst/>
          </a:lstStyle>
          <a:p>
            <a:fld id="{2BECCAC2-02EC-41AA-BEAA-56877F7A6722}" type="slidenum">
              <a:rPr lang="bg-BG" smtClean="0"/>
              <a:t>‹N›</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4ADDA0D-18CF-4433-987D-CE9615E79449}" type="datetimeFigureOut">
              <a:rPr lang="bg-BG" smtClean="0"/>
              <a:t>16.2.2019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2BECCAC2-02EC-41AA-BEAA-56877F7A6722}" type="slidenum">
              <a:rPr lang="bg-BG" smtClean="0"/>
              <a:t>‹N›</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ADDA0D-18CF-4433-987D-CE9615E79449}" type="datetimeFigureOut">
              <a:rPr lang="bg-BG" smtClean="0"/>
              <a:t>16.2.2019 г.</a:t>
            </a:fld>
            <a:endParaRPr lang="bg-B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bg-B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BECCAC2-02EC-41AA-BEAA-56877F7A6722}" type="slidenum">
              <a:rPr lang="bg-BG" smtClean="0"/>
              <a:t>‹N›</a:t>
            </a:fld>
            <a:endParaRPr lang="bg-B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ADDA0D-18CF-4433-987D-CE9615E79449}" type="datetimeFigureOut">
              <a:rPr lang="bg-BG" smtClean="0"/>
              <a:t>16.2.2019 г.</a:t>
            </a:fld>
            <a:endParaRPr lang="bg-B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bg-B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BECCAC2-02EC-41AA-BEAA-56877F7A6722}" type="slidenum">
              <a:rPr lang="bg-BG" smtClean="0"/>
              <a:t>‹N›</a:t>
            </a:fld>
            <a:endParaRPr lang="bg-BG"/>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642918"/>
            <a:ext cx="8458200" cy="2462217"/>
          </a:xfrm>
        </p:spPr>
        <p:txBody>
          <a:bodyPr>
            <a:normAutofit/>
          </a:bodyPr>
          <a:lstStyle/>
          <a:p>
            <a:pPr algn="ctr"/>
            <a:r>
              <a:rPr lang="en-US" sz="6000" dirty="0">
                <a:solidFill>
                  <a:schemeClr val="tx1"/>
                </a:solidFill>
                <a:latin typeface="Times New Roman" pitchFamily="18" charset="0"/>
                <a:cs typeface="Times New Roman" pitchFamily="18" charset="0"/>
              </a:rPr>
              <a:t>Ways to prevent violence at school</a:t>
            </a:r>
            <a:endParaRPr lang="bg-BG" sz="60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285852" y="3611607"/>
            <a:ext cx="7172348" cy="960401"/>
          </a:xfrm>
        </p:spPr>
        <p:txBody>
          <a:bodyPr/>
          <a:lstStyle/>
          <a:p>
            <a:r>
              <a:rPr lang="en-US" dirty="0" smtClean="0">
                <a:solidFill>
                  <a:schemeClr val="tx1"/>
                </a:solidFill>
              </a:rPr>
              <a:t>Emma </a:t>
            </a:r>
            <a:r>
              <a:rPr lang="en-US" dirty="0" err="1" smtClean="0">
                <a:solidFill>
                  <a:schemeClr val="tx1"/>
                </a:solidFill>
              </a:rPr>
              <a:t>Stoitsova</a:t>
            </a:r>
            <a:endParaRPr lang="bg-BG"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500042"/>
            <a:ext cx="8215370" cy="5643602"/>
          </a:xfrm>
        </p:spPr>
        <p:txBody>
          <a:bodyPr>
            <a:normAutofit/>
          </a:bodyPr>
          <a:lstStyle/>
          <a:p>
            <a:r>
              <a:rPr lang="en-US" dirty="0" smtClean="0"/>
              <a:t>Violence in schools is one of the most visible forms of violence against children. Violence in schools can take many forms, ranging from physical violence to psychological violence. It is often expressed through acts of bullying, intimidation and repression. Violence in schools creates insecurity and fear which harm the general school climate and infringe pupils’ right to learn in a safe, unthreatening environment. Schools cannot </a:t>
            </a:r>
            <a:r>
              <a:rPr lang="en-US" dirty="0" err="1" smtClean="0"/>
              <a:t>fulfil</a:t>
            </a:r>
            <a:r>
              <a:rPr lang="en-US" dirty="0" smtClean="0"/>
              <a:t> their role as places of learning and </a:t>
            </a:r>
            <a:r>
              <a:rPr lang="en-US" dirty="0" err="1" smtClean="0"/>
              <a:t>socialisation</a:t>
            </a:r>
            <a:r>
              <a:rPr lang="en-US" dirty="0" smtClean="0"/>
              <a:t> if children are not in an environment free of violence.</a:t>
            </a:r>
            <a:endParaRPr lang="bg-BG" dirty="0">
              <a:latin typeface="Times New Roman" pitchFamily="18" charset="0"/>
              <a:cs typeface="Times New Roman" pitchFamily="18" charset="0"/>
            </a:endParaRPr>
          </a:p>
        </p:txBody>
      </p:sp>
      <p:sp>
        <p:nvSpPr>
          <p:cNvPr id="3" name="Title 2"/>
          <p:cNvSpPr>
            <a:spLocks noGrp="1"/>
          </p:cNvSpPr>
          <p:nvPr>
            <p:ph type="title"/>
          </p:nvPr>
        </p:nvSpPr>
        <p:spPr>
          <a:xfrm>
            <a:off x="357158" y="214290"/>
            <a:ext cx="8329642" cy="488968"/>
          </a:xfrm>
        </p:spPr>
        <p:txBody>
          <a:bodyPr>
            <a:normAutofit fontScale="90000"/>
          </a:bodyPr>
          <a:lstStyle/>
          <a:p>
            <a:endParaRPr lang="bg-B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hool-violence.jpg"/>
          <p:cNvPicPr>
            <a:picLocks noGrp="1" noChangeAspect="1"/>
          </p:cNvPicPr>
          <p:nvPr>
            <p:ph idx="1"/>
          </p:nvPr>
        </p:nvPicPr>
        <p:blipFill>
          <a:blip r:embed="rId2"/>
          <a:stretch>
            <a:fillRect/>
          </a:stretch>
        </p:blipFill>
        <p:spPr>
          <a:xfrm>
            <a:off x="500034" y="785794"/>
            <a:ext cx="8378682" cy="5572164"/>
          </a:xfrm>
        </p:spPr>
      </p:pic>
      <p:sp>
        <p:nvSpPr>
          <p:cNvPr id="3" name="Title 2"/>
          <p:cNvSpPr>
            <a:spLocks noGrp="1"/>
          </p:cNvSpPr>
          <p:nvPr>
            <p:ph type="title"/>
          </p:nvPr>
        </p:nvSpPr>
        <p:spPr/>
        <p:txBody>
          <a:bodyPr/>
          <a:lstStyle/>
          <a:p>
            <a:endParaRPr 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schools work to prevent school violence and schools are very safe places. Students, staff, and parents all have an important role in promoting school safety. Adults can provide leadership by reassuring students that schools are generally very safe places for children and youth and reiterating what safety measures and student supports are already in place in their schools.</a:t>
            </a:r>
            <a:endParaRPr lang="bg-BG" dirty="0"/>
          </a:p>
        </p:txBody>
      </p:sp>
      <p:sp>
        <p:nvSpPr>
          <p:cNvPr id="3" name="Title 2"/>
          <p:cNvSpPr>
            <a:spLocks noGrp="1"/>
          </p:cNvSpPr>
          <p:nvPr>
            <p:ph type="title"/>
          </p:nvPr>
        </p:nvSpPr>
        <p:spPr/>
        <p:txBody>
          <a:bodyPr/>
          <a:lstStyle/>
          <a:p>
            <a:endParaRPr lang="bg-B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bg-BG"/>
          </a:p>
        </p:txBody>
      </p:sp>
      <p:pic>
        <p:nvPicPr>
          <p:cNvPr id="4" name="Content Placeholder 3" descr="baoluchocduong63961349PM.jpg"/>
          <p:cNvPicPr>
            <a:picLocks noGrp="1" noChangeAspect="1"/>
          </p:cNvPicPr>
          <p:nvPr>
            <p:ph idx="1"/>
          </p:nvPr>
        </p:nvPicPr>
        <p:blipFill>
          <a:blip r:embed="rId2"/>
          <a:stretch>
            <a:fillRect/>
          </a:stretch>
        </p:blipFill>
        <p:spPr>
          <a:xfrm>
            <a:off x="214282" y="714356"/>
            <a:ext cx="8765399" cy="57150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latin typeface="Times New Roman" pitchFamily="18" charset="0"/>
                <a:cs typeface="Times New Roman" pitchFamily="18" charset="0"/>
              </a:rPr>
              <a:t>1. Teach social and emotional skills</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2. Use technology to identify troubled students</a:t>
            </a:r>
            <a:endParaRPr lang="bg-BG" sz="2800" b="1" dirty="0" smtClean="0">
              <a:latin typeface="Times New Roman" pitchFamily="18" charset="0"/>
              <a:cs typeface="Times New Roman" pitchFamily="18" charset="0"/>
            </a:endParaRPr>
          </a:p>
          <a:p>
            <a:endParaRPr lang="bg-BG" sz="2800" b="1" dirty="0" smtClean="0">
              <a:latin typeface="Times New Roman" pitchFamily="18" charset="0"/>
              <a:cs typeface="Times New Roman" pitchFamily="18" charset="0"/>
            </a:endParaRPr>
          </a:p>
          <a:p>
            <a:r>
              <a:rPr lang="bg-BG" sz="2800" b="1" dirty="0" smtClean="0">
                <a:latin typeface="Times New Roman" pitchFamily="18" charset="0"/>
                <a:cs typeface="Times New Roman" pitchFamily="18" charset="0"/>
              </a:rPr>
              <a:t>3</a:t>
            </a:r>
            <a:r>
              <a:rPr lang="en-US" sz="2800" b="1" dirty="0" smtClean="0">
                <a:latin typeface="Times New Roman" pitchFamily="18" charset="0"/>
                <a:cs typeface="Times New Roman" pitchFamily="18" charset="0"/>
              </a:rPr>
              <a:t>. Enlist social media companies in the effort to detect threats</a:t>
            </a:r>
            <a:endParaRPr lang="bg-BG" sz="2800" b="1" dirty="0" smtClean="0">
              <a:latin typeface="Times New Roman" pitchFamily="18" charset="0"/>
              <a:cs typeface="Times New Roman" pitchFamily="18" charset="0"/>
            </a:endParaRPr>
          </a:p>
          <a:p>
            <a:endParaRPr lang="bg-BG" sz="2800" b="1" dirty="0" smtClean="0">
              <a:latin typeface="Times New Roman" pitchFamily="18" charset="0"/>
              <a:cs typeface="Times New Roman" pitchFamily="18" charset="0"/>
            </a:endParaRPr>
          </a:p>
          <a:p>
            <a:r>
              <a:rPr lang="bg-BG" sz="2800" b="1" dirty="0" smtClean="0">
                <a:latin typeface="Times New Roman" pitchFamily="18" charset="0"/>
                <a:cs typeface="Times New Roman" pitchFamily="18" charset="0"/>
              </a:rPr>
              <a:t>4</a:t>
            </a:r>
            <a:r>
              <a:rPr lang="en-US" sz="2800" b="1" dirty="0" smtClean="0">
                <a:latin typeface="Times New Roman" pitchFamily="18" charset="0"/>
                <a:cs typeface="Times New Roman" pitchFamily="18" charset="0"/>
              </a:rPr>
              <a:t>. Think critically about your child’s social media use</a:t>
            </a:r>
            <a:endParaRPr lang="bg-BG"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Ways to prevent the school violence</a:t>
            </a:r>
            <a:endParaRPr lang="bg-B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428604"/>
            <a:ext cx="8229600" cy="4525963"/>
          </a:xfrm>
        </p:spPr>
        <p:txBody>
          <a:bodyPr/>
          <a:lstStyle/>
          <a:p>
            <a:r>
              <a:rPr lang="en-US" b="1" dirty="0" smtClean="0">
                <a:latin typeface="Times New Roman" pitchFamily="18" charset="0"/>
                <a:cs typeface="Times New Roman" pitchFamily="18" charset="0"/>
              </a:rPr>
              <a:t>5. Talk with your child</a:t>
            </a:r>
            <a:endParaRPr lang="bg-BG" dirty="0">
              <a:latin typeface="Times New Roman" pitchFamily="18" charset="0"/>
              <a:cs typeface="Times New Roman" pitchFamily="18" charset="0"/>
            </a:endParaRPr>
          </a:p>
        </p:txBody>
      </p:sp>
      <p:sp>
        <p:nvSpPr>
          <p:cNvPr id="3" name="Title 2"/>
          <p:cNvSpPr>
            <a:spLocks noGrp="1"/>
          </p:cNvSpPr>
          <p:nvPr>
            <p:ph type="title"/>
          </p:nvPr>
        </p:nvSpPr>
        <p:spPr>
          <a:xfrm rot="8944796">
            <a:off x="10485085" y="6465629"/>
            <a:ext cx="375403" cy="318558"/>
          </a:xfrm>
        </p:spPr>
        <p:txBody>
          <a:bodyPr>
            <a:normAutofit fontScale="90000"/>
          </a:bodyPr>
          <a:lstStyle/>
          <a:p>
            <a:r>
              <a:rPr lang="en-US" dirty="0" smtClean="0"/>
              <a:t> </a:t>
            </a:r>
            <a:endParaRPr lang="bg-BG" dirty="0"/>
          </a:p>
        </p:txBody>
      </p:sp>
      <p:pic>
        <p:nvPicPr>
          <p:cNvPr id="5" name="Picture 4" descr="GettyImages-803569401-56b2c3383df78cdfa00431ba.jpg"/>
          <p:cNvPicPr>
            <a:picLocks noChangeAspect="1"/>
          </p:cNvPicPr>
          <p:nvPr/>
        </p:nvPicPr>
        <p:blipFill>
          <a:blip r:embed="rId2"/>
          <a:stretch>
            <a:fillRect/>
          </a:stretch>
        </p:blipFill>
        <p:spPr>
          <a:xfrm>
            <a:off x="357158" y="1000108"/>
            <a:ext cx="8501122" cy="56674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8000" dirty="0" smtClean="0">
                <a:latin typeface="Times New Roman" pitchFamily="18" charset="0"/>
                <a:cs typeface="Times New Roman" pitchFamily="18" charset="0"/>
              </a:rPr>
              <a:t>Thank you for the attention!</a:t>
            </a:r>
            <a:endParaRPr lang="bg-BG" sz="8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bg-BG"/>
          </a:p>
        </p:txBody>
      </p:sp>
      <p:pic>
        <p:nvPicPr>
          <p:cNvPr id="4" name="Picture 3" descr="Stop-School-Violence-300x300.jpg"/>
          <p:cNvPicPr>
            <a:picLocks noChangeAspect="1"/>
          </p:cNvPicPr>
          <p:nvPr/>
        </p:nvPicPr>
        <p:blipFill>
          <a:blip r:embed="rId2"/>
          <a:stretch>
            <a:fillRect/>
          </a:stretch>
        </p:blipFill>
        <p:spPr>
          <a:xfrm>
            <a:off x="5000628" y="2786058"/>
            <a:ext cx="3643318" cy="364331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1092</TotalTime>
  <Words>221</Words>
  <Application>Microsoft Office PowerPoint</Application>
  <PresentationFormat>Presentazione su schermo (4:3)</PresentationFormat>
  <Paragraphs>15</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Lucida Sans Unicode</vt:lpstr>
      <vt:lpstr>Times New Roman</vt:lpstr>
      <vt:lpstr>Verdana</vt:lpstr>
      <vt:lpstr>Wingdings 2</vt:lpstr>
      <vt:lpstr>Wingdings 3</vt:lpstr>
      <vt:lpstr>Concourse</vt:lpstr>
      <vt:lpstr>Ways to prevent violence at school</vt:lpstr>
      <vt:lpstr>Presentazione standard di PowerPoint</vt:lpstr>
      <vt:lpstr>Presentazione standard di PowerPoint</vt:lpstr>
      <vt:lpstr>Presentazione standard di PowerPoint</vt:lpstr>
      <vt:lpstr>Presentazione standard di PowerPoint</vt:lpstr>
      <vt:lpstr>Ways to prevent the school violence</vt:lpstr>
      <vt:lpstr>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prevent violence at school</dc:title>
  <dc:creator>Windows User</dc:creator>
  <cp:lastModifiedBy>Rina Carfì</cp:lastModifiedBy>
  <cp:revision>42</cp:revision>
  <dcterms:created xsi:type="dcterms:W3CDTF">2018-10-07T12:51:48Z</dcterms:created>
  <dcterms:modified xsi:type="dcterms:W3CDTF">2019-02-16T13:16:28Z</dcterms:modified>
</cp:coreProperties>
</file>